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0" r:id="rId6"/>
    <p:sldId id="258" r:id="rId7"/>
  </p:sldIdLst>
  <p:sldSz cx="18288000" cy="10287000"/>
  <p:notesSz cx="6858000" cy="9144000"/>
  <p:embeddedFontLst>
    <p:embeddedFont>
      <p:font typeface="Arial Black" panose="020B0A04020102020204" pitchFamily="34" charset="0"/>
      <p:bold r:id="rId8"/>
    </p:embeddedFont>
    <p:embeddedFont>
      <p:font typeface="Calibri (MS) Bold" panose="020B0604020202020204" charset="0"/>
      <p:regular r:id="rId9"/>
    </p:embeddedFont>
    <p:embeddedFont>
      <p:font typeface="Carlito Bold" panose="020F0502020204030204" pitchFamily="34" charset="0"/>
      <p:regular r:id="rId10"/>
      <p:bold r:id="rId11"/>
    </p:embeddedFont>
    <p:embeddedFont>
      <p:font typeface="Intro" panose="02000000000000000000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D82"/>
    <a:srgbClr val="412F73"/>
    <a:srgbClr val="37CDBB"/>
    <a:srgbClr val="3EB9C6"/>
    <a:srgbClr val="8D652F"/>
    <a:srgbClr val="E6BD86"/>
    <a:srgbClr val="E4B825"/>
    <a:srgbClr val="78A947"/>
    <a:srgbClr val="46168C"/>
    <a:srgbClr val="76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5" autoAdjust="0"/>
    <p:restoredTop sz="94622" autoAdjust="0"/>
  </p:normalViewPr>
  <p:slideViewPr>
    <p:cSldViewPr>
      <p:cViewPr>
        <p:scale>
          <a:sx n="33" d="100"/>
          <a:sy n="33" d="100"/>
        </p:scale>
        <p:origin x="240" y="9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31184" y="1064585"/>
            <a:ext cx="9756616" cy="1575368"/>
          </a:xfrm>
          <a:prstGeom prst="rect">
            <a:avLst/>
          </a:prstGeom>
          <a:effectLst>
            <a:outerShdw blurRad="393700" dist="50800" dir="2700000" algn="tl" rotWithShape="0">
              <a:prstClr val="black">
                <a:alpha val="29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ru-RU" sz="9600" b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Козлов </a:t>
            </a:r>
            <a:r>
              <a:rPr lang="ru-RU" sz="9600" b="1" spc="-224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Антон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10299" y="7947855"/>
            <a:ext cx="2077998" cy="54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ПРОЕКТ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7008" y="7764531"/>
            <a:ext cx="12413392" cy="1521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17"/>
              </a:lnSpc>
            </a:pPr>
            <a:r>
              <a:rPr lang="en-US" sz="10000" b="1" u="sng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RECALLOGUE</a:t>
            </a:r>
            <a:endParaRPr lang="ru-RU" sz="10000" b="1" u="sng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6117"/>
              </a:lnSpc>
            </a:pPr>
            <a:r>
              <a:rPr lang="ru-RU" sz="4000" b="1" i="1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интеллектуальная аналитическая платформа</a:t>
            </a:r>
            <a:endParaRPr lang="en-US" sz="4000" b="1" i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771075EE-B88D-0DC8-0DA0-2EEBAA443EC0}"/>
              </a:ext>
            </a:extLst>
          </p:cNvPr>
          <p:cNvSpPr txBox="1"/>
          <p:nvPr/>
        </p:nvSpPr>
        <p:spPr>
          <a:xfrm>
            <a:off x="6931184" y="3704538"/>
            <a:ext cx="9756616" cy="1575368"/>
          </a:xfrm>
          <a:prstGeom prst="rect">
            <a:avLst/>
          </a:prstGeom>
          <a:effectLst>
            <a:outerShdw blurRad="393700" dist="50800" dir="2700000" algn="tl" rotWithShape="0">
              <a:prstClr val="black">
                <a:alpha val="29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ru-RU" sz="9600" b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Лагутик </a:t>
            </a:r>
            <a:r>
              <a:rPr lang="ru-RU" sz="9600" b="1" spc="-224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Дмтрий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DF054A4-DAA9-2278-04E5-80364CB8D5DE}"/>
              </a:ext>
            </a:extLst>
          </p:cNvPr>
          <p:cNvSpPr txBox="1"/>
          <p:nvPr/>
        </p:nvSpPr>
        <p:spPr>
          <a:xfrm>
            <a:off x="6923927" y="1985085"/>
            <a:ext cx="9756616" cy="1453475"/>
          </a:xfrm>
          <a:prstGeom prst="rect">
            <a:avLst/>
          </a:prstGeom>
          <a:effectLst>
            <a:outerShdw blurRad="393700" dist="50800" dir="2700000" algn="tl" rotWithShape="0">
              <a:prstClr val="black">
                <a:alpha val="29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курсант ВФ БГУИР</a:t>
            </a:r>
            <a:endParaRPr lang="ru-RU" sz="6000" b="1" i="1" spc="-224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F3BDE30-5F1A-00A9-C61F-37B3917BC11E}"/>
              </a:ext>
            </a:extLst>
          </p:cNvPr>
          <p:cNvSpPr txBox="1"/>
          <p:nvPr/>
        </p:nvSpPr>
        <p:spPr>
          <a:xfrm>
            <a:off x="6923927" y="4680494"/>
            <a:ext cx="9756616" cy="1453475"/>
          </a:xfrm>
          <a:prstGeom prst="rect">
            <a:avLst/>
          </a:prstGeom>
          <a:effectLst>
            <a:outerShdw blurRad="393700" dist="50800" dir="2700000" algn="tl" rotWithShape="0">
              <a:prstClr val="black">
                <a:alpha val="29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курсант ВФ БГУИР</a:t>
            </a:r>
            <a:endParaRPr lang="ru-RU" sz="6000" b="1" i="1" spc="-224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6C2E747-8085-B285-ADF0-B534D16F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993" y="1498496"/>
            <a:ext cx="4587187" cy="4635473"/>
          </a:xfrm>
          <a:prstGeom prst="rect">
            <a:avLst/>
          </a:prstGeom>
        </p:spPr>
      </p:pic>
      <p:pic>
        <p:nvPicPr>
          <p:cNvPr id="3" name="Picture 2" descr="A white exclamation mark in a triangle&#10;&#10;AI-generated content may be incorrect.">
            <a:extLst>
              <a:ext uri="{FF2B5EF4-FFF2-40B4-BE49-F238E27FC236}">
                <a16:creationId xmlns:a16="http://schemas.microsoft.com/office/drawing/2014/main" id="{E6F0FD47-944F-944F-0E0D-B24031E74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5299">
            <a:off x="8686801" y="-36957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0E623-2170-27D6-EA6F-2B9AD3B23308}"/>
              </a:ext>
            </a:extLst>
          </p:cNvPr>
          <p:cNvSpPr txBox="1"/>
          <p:nvPr/>
        </p:nvSpPr>
        <p:spPr>
          <a:xfrm>
            <a:off x="822249" y="-2506789"/>
            <a:ext cx="11963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ОБЛАСТЬ ПРИМЕНЕНИЯ</a:t>
            </a:r>
            <a:endParaRPr lang="ru-RU" sz="6000" b="1" i="1" spc="-216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</p:txBody>
      </p:sp>
      <p:pic>
        <p:nvPicPr>
          <p:cNvPr id="10" name="Picture 9" descr="A person in a tuxedo&#10;&#10;AI-generated content may be incorrect.">
            <a:extLst>
              <a:ext uri="{FF2B5EF4-FFF2-40B4-BE49-F238E27FC236}">
                <a16:creationId xmlns:a16="http://schemas.microsoft.com/office/drawing/2014/main" id="{D0651B31-1EB7-F570-0C97-8FB3DEF49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2036" y="1817421"/>
            <a:ext cx="8529525" cy="8529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C65778-629E-E019-B141-F85562314105}"/>
              </a:ext>
            </a:extLst>
          </p:cNvPr>
          <p:cNvSpPr txBox="1"/>
          <p:nvPr/>
        </p:nvSpPr>
        <p:spPr>
          <a:xfrm>
            <a:off x="18745200" y="2850530"/>
            <a:ext cx="11963400" cy="6463308"/>
          </a:xfrm>
          <a:prstGeom prst="rect">
            <a:avLst/>
          </a:prstGeom>
          <a:effectLst>
            <a:outerShdw blurRad="876300" dist="38100" dir="2700000" algn="tl" rotWithShape="0">
              <a:prstClr val="black">
                <a:alpha val="34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анализ деятельности ПЗЛ</a:t>
            </a:r>
            <a:endParaRPr lang="ru-RU" sz="4000" b="1" i="1" spc="-216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формирование политического портрета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визуализация динамики изменений в деятельности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оценка рисков, связанных с объектом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C232E6-8D96-ACBD-FF40-7A242EE8828F}"/>
              </a:ext>
            </a:extLst>
          </p:cNvPr>
          <p:cNvSpPr/>
          <p:nvPr/>
        </p:nvSpPr>
        <p:spPr>
          <a:xfrm rot="7092366">
            <a:off x="19112610" y="-5134606"/>
            <a:ext cx="6419685" cy="6577764"/>
          </a:xfrm>
          <a:prstGeom prst="ellipse">
            <a:avLst/>
          </a:prstGeom>
          <a:noFill/>
          <a:ln w="254000">
            <a:solidFill>
              <a:schemeClr val="bg1">
                <a:alpha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"/>
                      </a14:imgEffect>
                      <a14:imgEffect>
                        <a14:saturation sat="7400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13F190-3DBE-AD55-C447-825B74447C58}"/>
              </a:ext>
            </a:extLst>
          </p:cNvPr>
          <p:cNvSpPr/>
          <p:nvPr/>
        </p:nvSpPr>
        <p:spPr>
          <a:xfrm>
            <a:off x="-1066800" y="-455116"/>
            <a:ext cx="20345400" cy="11313616"/>
          </a:xfrm>
          <a:prstGeom prst="rect">
            <a:avLst/>
          </a:prstGeom>
          <a:gradFill>
            <a:gsLst>
              <a:gs pos="100000">
                <a:srgbClr val="363D82">
                  <a:alpha val="64706"/>
                </a:srgbClr>
              </a:gs>
              <a:gs pos="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9AD17B-8C70-3FC2-6CBC-06FCE87415C3}"/>
              </a:ext>
            </a:extLst>
          </p:cNvPr>
          <p:cNvSpPr/>
          <p:nvPr/>
        </p:nvSpPr>
        <p:spPr>
          <a:xfrm>
            <a:off x="-685800" y="0"/>
            <a:ext cx="9372600" cy="3352800"/>
          </a:xfrm>
          <a:prstGeom prst="roundRect">
            <a:avLst>
              <a:gd name="adj" fmla="val 8975"/>
            </a:avLst>
          </a:prstGeom>
          <a:gradFill>
            <a:gsLst>
              <a:gs pos="100000">
                <a:srgbClr val="E6BD86">
                  <a:alpha val="41961"/>
                </a:srgbClr>
              </a:gs>
              <a:gs pos="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A4A87-17F3-0AB2-AAD3-96CB8AFE9AF8}"/>
              </a:ext>
            </a:extLst>
          </p:cNvPr>
          <p:cNvSpPr txBox="1"/>
          <p:nvPr/>
        </p:nvSpPr>
        <p:spPr>
          <a:xfrm>
            <a:off x="822249" y="587542"/>
            <a:ext cx="11963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ОБЛАСТЬ ПРИМЕНЕНИЯ</a:t>
            </a:r>
            <a:endParaRPr lang="ru-RU" sz="6000" b="1" i="1" spc="-216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3566A-D4D6-CEF1-2BF9-2C67F7192359}"/>
              </a:ext>
            </a:extLst>
          </p:cNvPr>
          <p:cNvSpPr txBox="1"/>
          <p:nvPr/>
        </p:nvSpPr>
        <p:spPr>
          <a:xfrm>
            <a:off x="5423050" y="2850530"/>
            <a:ext cx="11963400" cy="6463308"/>
          </a:xfrm>
          <a:prstGeom prst="rect">
            <a:avLst/>
          </a:prstGeom>
          <a:effectLst>
            <a:outerShdw blurRad="876300" dist="38100" dir="2700000" algn="tl" rotWithShape="0">
              <a:prstClr val="black">
                <a:alpha val="34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анализ деятельности ПЗЛ</a:t>
            </a:r>
            <a:endParaRPr lang="ru-RU" sz="4000" b="1" i="1" spc="-216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формирование политического портрета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визуализация динамики изменений в деятельности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оценка рисков, связанных с объектом</a:t>
            </a:r>
          </a:p>
        </p:txBody>
      </p:sp>
      <p:pic>
        <p:nvPicPr>
          <p:cNvPr id="15" name="Picture 14" descr="A person in a tuxedo&#10;&#10;AI-generated content may be incorrect.">
            <a:extLst>
              <a:ext uri="{FF2B5EF4-FFF2-40B4-BE49-F238E27FC236}">
                <a16:creationId xmlns:a16="http://schemas.microsoft.com/office/drawing/2014/main" id="{D8A0F18E-FE6E-92A1-A4A9-122220AF8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817421"/>
            <a:ext cx="8529525" cy="8529525"/>
          </a:xfrm>
          <a:prstGeom prst="rect">
            <a:avLst/>
          </a:prstGeom>
        </p:spPr>
      </p:pic>
      <p:pic>
        <p:nvPicPr>
          <p:cNvPr id="18" name="Picture 17" descr="A white exclamation mark in a triangle&#10;&#10;AI-generated content may be incorrect.">
            <a:extLst>
              <a:ext uri="{FF2B5EF4-FFF2-40B4-BE49-F238E27FC236}">
                <a16:creationId xmlns:a16="http://schemas.microsoft.com/office/drawing/2014/main" id="{9C9A2F51-D55E-6949-1585-C72322FA0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-134704"/>
            <a:ext cx="3276600" cy="3276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30E414-F37F-CD23-E744-AD33C0DCF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114711" y="1498496"/>
            <a:ext cx="4587187" cy="463547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2B6A51D-2AF1-73E0-D7C8-B1C5F30D20F3}"/>
              </a:ext>
            </a:extLst>
          </p:cNvPr>
          <p:cNvSpPr/>
          <p:nvPr/>
        </p:nvSpPr>
        <p:spPr>
          <a:xfrm rot="1029067">
            <a:off x="16882339" y="-3365183"/>
            <a:ext cx="16608400" cy="17017367"/>
          </a:xfrm>
          <a:prstGeom prst="ellipse">
            <a:avLst/>
          </a:prstGeom>
          <a:noFill/>
          <a:ln w="2540000">
            <a:solidFill>
              <a:schemeClr val="bg1">
                <a:alpha val="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7B4994E-EFF5-3476-081C-718D12220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800939"/>
            <a:ext cx="43434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344F3-24C9-A113-F3E0-0C290AECC6EA}"/>
              </a:ext>
            </a:extLst>
          </p:cNvPr>
          <p:cNvSpPr txBox="1"/>
          <p:nvPr/>
        </p:nvSpPr>
        <p:spPr>
          <a:xfrm>
            <a:off x="5562600" y="11239500"/>
            <a:ext cx="11125200" cy="9233297"/>
          </a:xfrm>
          <a:prstGeom prst="rect">
            <a:avLst/>
          </a:prstGeom>
          <a:effectLst>
            <a:outerShdw blurRad="876300" dist="38100" dir="2700000" algn="tl" rotWithShape="0">
              <a:prstClr val="black">
                <a:alpha val="34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СБОР ДАННЫХ ИЗ </a:t>
            </a:r>
            <a:r>
              <a:rPr lang="ru-RU" sz="7200" b="1" u="sng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ИНТЕРНЕТА</a:t>
            </a:r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 </a:t>
            </a:r>
            <a:endParaRPr lang="en-US" sz="7200" b="1" spc="-216" dirty="0">
              <a:solidFill>
                <a:srgbClr val="FFFFFF"/>
              </a:solidFill>
              <a:latin typeface="Arial Black" panose="020B0A04020102020204" pitchFamily="34" charset="0"/>
              <a:ea typeface="Carlito Bold"/>
              <a:cs typeface="Carlito Bold"/>
              <a:sym typeface="Carlito Bold"/>
            </a:endParaRPr>
          </a:p>
          <a:p>
            <a:pPr algn="l"/>
            <a:r>
              <a:rPr lang="ru-RU" sz="96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- индексирование данных </a:t>
            </a:r>
          </a:p>
          <a:p>
            <a:pPr algn="l"/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(Открытые источники и соцсети)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сортировка и обновление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анализ архивных данных и новых сведений + скрсаппинг сети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использование ИИ  (</a:t>
            </a:r>
            <a:r>
              <a:rPr lang="en-US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NLP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)</a:t>
            </a:r>
          </a:p>
          <a:p>
            <a:pPr algn="l"/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(для разрешения противоречий и дублирования данных</a:t>
            </a:r>
            <a:r>
              <a:rPr lang="en-US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, </a:t>
            </a:r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учета контекста и нюансов)</a:t>
            </a:r>
          </a:p>
        </p:txBody>
      </p:sp>
    </p:spTree>
    <p:extLst>
      <p:ext uri="{BB962C8B-B14F-4D97-AF65-F5344CB8AC3E}">
        <p14:creationId xmlns:p14="http://schemas.microsoft.com/office/powerpoint/2010/main" val="42816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"/>
                      </a14:imgEffect>
                      <a14:imgEffect>
                        <a14:saturation sat="7400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0790C8-03FC-453D-F6A1-AE20B9D0437A}"/>
              </a:ext>
            </a:extLst>
          </p:cNvPr>
          <p:cNvSpPr/>
          <p:nvPr/>
        </p:nvSpPr>
        <p:spPr>
          <a:xfrm>
            <a:off x="-1066800" y="-455116"/>
            <a:ext cx="20345400" cy="11313616"/>
          </a:xfrm>
          <a:prstGeom prst="rect">
            <a:avLst/>
          </a:prstGeom>
          <a:gradFill>
            <a:gsLst>
              <a:gs pos="0">
                <a:srgbClr val="37CDBB">
                  <a:alpha val="29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B2EB28F-49A4-53EA-FB16-E4CA3F76E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"/>
            <a:ext cx="43434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DEB7DD-665C-71CE-6A1F-414E315BECE4}"/>
              </a:ext>
            </a:extLst>
          </p:cNvPr>
          <p:cNvSpPr txBox="1"/>
          <p:nvPr/>
        </p:nvSpPr>
        <p:spPr>
          <a:xfrm>
            <a:off x="5562600" y="680740"/>
            <a:ext cx="11125200" cy="9233297"/>
          </a:xfrm>
          <a:prstGeom prst="rect">
            <a:avLst/>
          </a:prstGeom>
          <a:effectLst>
            <a:outerShdw blurRad="876300" dist="38100" dir="2700000" algn="tl" rotWithShape="0">
              <a:prstClr val="black">
                <a:alpha val="34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СБОР ДАННЫХ ИЗ </a:t>
            </a:r>
            <a:r>
              <a:rPr lang="ru-RU" sz="7200" b="1" u="sng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ИНТЕРНЕТА</a:t>
            </a:r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 </a:t>
            </a:r>
            <a:endParaRPr lang="en-US" sz="7200" b="1" spc="-216" dirty="0">
              <a:solidFill>
                <a:srgbClr val="FFFFFF"/>
              </a:solidFill>
              <a:latin typeface="Arial Black" panose="020B0A04020102020204" pitchFamily="34" charset="0"/>
              <a:ea typeface="Carlito Bold"/>
              <a:cs typeface="Carlito Bold"/>
              <a:sym typeface="Carlito Bold"/>
            </a:endParaRPr>
          </a:p>
          <a:p>
            <a:pPr algn="l"/>
            <a:r>
              <a:rPr lang="ru-RU" sz="96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- индексирование данных </a:t>
            </a:r>
          </a:p>
          <a:p>
            <a:pPr algn="l"/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(открытые источники и соцсети)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сортировка и обновление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анализ архивных данных и новых сведений + скрсаппинг сети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использование ИИ  (</a:t>
            </a:r>
            <a:r>
              <a:rPr lang="en-US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NLP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)</a:t>
            </a:r>
          </a:p>
          <a:p>
            <a:pPr algn="l"/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(для разрешения противоречий и дублирования данных</a:t>
            </a:r>
            <a:r>
              <a:rPr lang="en-US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, </a:t>
            </a:r>
            <a:r>
              <a:rPr lang="ru-RU" sz="4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учета контекста и нюансов)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9776B4-A9EB-0D94-3D69-16C91ED48853}"/>
              </a:ext>
            </a:extLst>
          </p:cNvPr>
          <p:cNvSpPr/>
          <p:nvPr/>
        </p:nvSpPr>
        <p:spPr>
          <a:xfrm rot="9924537">
            <a:off x="16882339" y="-3365183"/>
            <a:ext cx="16608400" cy="17017367"/>
          </a:xfrm>
          <a:prstGeom prst="ellipse">
            <a:avLst/>
          </a:prstGeom>
          <a:noFill/>
          <a:ln w="2540000">
            <a:solidFill>
              <a:schemeClr val="bg1">
                <a:alpha val="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"/>
                      </a14:imgEffect>
                      <a14:imgEffect>
                        <a14:saturation sat="7400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089D-FC8F-772A-37EF-56BEA0B4BCFF}"/>
              </a:ext>
            </a:extLst>
          </p:cNvPr>
          <p:cNvSpPr/>
          <p:nvPr/>
        </p:nvSpPr>
        <p:spPr>
          <a:xfrm>
            <a:off x="-1066800" y="-455116"/>
            <a:ext cx="20345400" cy="11313616"/>
          </a:xfrm>
          <a:prstGeom prst="rect">
            <a:avLst/>
          </a:prstGeom>
          <a:gradFill>
            <a:gsLst>
              <a:gs pos="0">
                <a:srgbClr val="8D652F">
                  <a:alpha val="51765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EB7DD-665C-71CE-6A1F-414E315BECE4}"/>
              </a:ext>
            </a:extLst>
          </p:cNvPr>
          <p:cNvSpPr txBox="1"/>
          <p:nvPr/>
        </p:nvSpPr>
        <p:spPr>
          <a:xfrm>
            <a:off x="4671692" y="419100"/>
            <a:ext cx="13235308" cy="9787295"/>
          </a:xfrm>
          <a:prstGeom prst="rect">
            <a:avLst/>
          </a:prstGeom>
          <a:effectLst>
            <a:outerShdw blurRad="673100" dist="38100" dir="2700000" algn="tl" rotWithShape="0">
              <a:prstClr val="black">
                <a:alpha val="35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ОБРАБОТКА И ИСПОЛЬЗОВАНИЕ ДАННЫХ</a:t>
            </a:r>
            <a:endParaRPr lang="ru-RU" sz="6000" b="1" i="1" spc="-216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новости, статьи, аналитика из СМИ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танскрипты заседаний, тексты законопроектов, данные по голосованиям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Профессиональные ассоциации и сертификации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Национальные регуляторы и надзорные органы</a:t>
            </a:r>
          </a:p>
        </p:txBody>
      </p:sp>
      <p:pic>
        <p:nvPicPr>
          <p:cNvPr id="4" name="Picture 3" descr="A black and white image of a magnifying glass&#10;&#10;AI-generated content may be incorrect.">
            <a:extLst>
              <a:ext uri="{FF2B5EF4-FFF2-40B4-BE49-F238E27FC236}">
                <a16:creationId xmlns:a16="http://schemas.microsoft.com/office/drawing/2014/main" id="{F94528C9-32F2-27AC-B1D3-5FABCA7AB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1" y="462736"/>
            <a:ext cx="3352800" cy="3352800"/>
          </a:xfrm>
          <a:prstGeom prst="rect">
            <a:avLst/>
          </a:prstGeom>
        </p:spPr>
      </p:pic>
      <p:pic>
        <p:nvPicPr>
          <p:cNvPr id="9" name="Picture 8" descr="A black key with a black background&#10;&#10;AI-generated content may be incorrect.">
            <a:extLst>
              <a:ext uri="{FF2B5EF4-FFF2-40B4-BE49-F238E27FC236}">
                <a16:creationId xmlns:a16="http://schemas.microsoft.com/office/drawing/2014/main" id="{BA63003E-241E-616E-9946-D95ADA2B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-260435" y="-4248093"/>
            <a:ext cx="3525548" cy="352554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8E10944-0D74-13D4-37EB-CEC78CA8E5C7}"/>
              </a:ext>
            </a:extLst>
          </p:cNvPr>
          <p:cNvSpPr/>
          <p:nvPr/>
        </p:nvSpPr>
        <p:spPr>
          <a:xfrm>
            <a:off x="1318892" y="1888429"/>
            <a:ext cx="974939" cy="998946"/>
          </a:xfrm>
          <a:prstGeom prst="ellipse">
            <a:avLst/>
          </a:prstGeom>
          <a:noFill/>
          <a:ln w="254000">
            <a:solidFill>
              <a:schemeClr val="bg1">
                <a:alpha val="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55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"/>
                      </a14:imgEffect>
                      <a14:imgEffect>
                        <a14:saturation sat="7400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9E6345-AD4C-1B46-9EE9-4E7612C2914C}"/>
              </a:ext>
            </a:extLst>
          </p:cNvPr>
          <p:cNvSpPr/>
          <p:nvPr/>
        </p:nvSpPr>
        <p:spPr>
          <a:xfrm>
            <a:off x="-1066800" y="-455116"/>
            <a:ext cx="20345400" cy="11313616"/>
          </a:xfrm>
          <a:prstGeom prst="rect">
            <a:avLst/>
          </a:prstGeom>
          <a:gradFill>
            <a:gsLst>
              <a:gs pos="100000">
                <a:srgbClr val="78A947">
                  <a:alpha val="47000"/>
                </a:srgbClr>
              </a:gs>
              <a:gs pos="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EB7DD-665C-71CE-6A1F-414E315BECE4}"/>
              </a:ext>
            </a:extLst>
          </p:cNvPr>
          <p:cNvSpPr txBox="1"/>
          <p:nvPr/>
        </p:nvSpPr>
        <p:spPr>
          <a:xfrm>
            <a:off x="3162300" y="1064585"/>
            <a:ext cx="12611100" cy="8309967"/>
          </a:xfrm>
          <a:prstGeom prst="rect">
            <a:avLst/>
          </a:prstGeom>
          <a:effectLst>
            <a:outerShdw blurRad="622300" dist="38100" dir="2700000" algn="tl" rotWithShape="0">
              <a:prstClr val="black">
                <a:alpha val="41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7200" b="1" spc="-216" dirty="0">
                <a:solidFill>
                  <a:srgbClr val="FFFFFF"/>
                </a:solidFill>
                <a:latin typeface="Arial Black" panose="020B0A04020102020204" pitchFamily="34" charset="0"/>
                <a:ea typeface="Carlito Bold"/>
                <a:cs typeface="Carlito Bold"/>
                <a:sym typeface="Carlito Bold"/>
              </a:rPr>
              <a:t>РЕЗУЛЬТАТЫ ИСПЛЬЗОВАНИЯ</a:t>
            </a:r>
          </a:p>
          <a:p>
            <a:pPr algn="l"/>
            <a:r>
              <a:rPr lang="ru-RU" sz="96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-</a:t>
            </a:r>
            <a:r>
              <a:rPr lang="en-US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 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динамический  риск-профиль объекта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ключевые инициативы и их последствия</a:t>
            </a:r>
          </a:p>
          <a:p>
            <a:pPr algn="l"/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	- наличие политических связей</a:t>
            </a:r>
            <a:r>
              <a:rPr lang="en-US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 </a:t>
            </a:r>
            <a:r>
              <a:rPr lang="ru-RU" sz="6000" b="1" i="1" spc="-216" dirty="0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и партнеров</a:t>
            </a:r>
          </a:p>
        </p:txBody>
      </p:sp>
      <p:pic>
        <p:nvPicPr>
          <p:cNvPr id="4" name="Picture 3" descr="A black key with a black background&#10;&#10;AI-generated content may be incorrect.">
            <a:extLst>
              <a:ext uri="{FF2B5EF4-FFF2-40B4-BE49-F238E27FC236}">
                <a16:creationId xmlns:a16="http://schemas.microsoft.com/office/drawing/2014/main" id="{8415F2CF-274B-3BDA-DBA1-B71EA00E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-260435" y="730165"/>
            <a:ext cx="3525548" cy="352554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42ED864-825A-6DA8-E4FB-14B141FBF12A}"/>
              </a:ext>
            </a:extLst>
          </p:cNvPr>
          <p:cNvSpPr/>
          <p:nvPr/>
        </p:nvSpPr>
        <p:spPr>
          <a:xfrm>
            <a:off x="-1186322" y="-1335513"/>
            <a:ext cx="5377322" cy="537732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EC9C85-C704-9031-3E8C-A243DA9C588E}"/>
              </a:ext>
            </a:extLst>
          </p:cNvPr>
          <p:cNvSpPr/>
          <p:nvPr/>
        </p:nvSpPr>
        <p:spPr>
          <a:xfrm rot="7092366">
            <a:off x="-1707504" y="-1905951"/>
            <a:ext cx="6419685" cy="6577764"/>
          </a:xfrm>
          <a:prstGeom prst="ellipse">
            <a:avLst/>
          </a:prstGeom>
          <a:noFill/>
          <a:ln w="254000">
            <a:solidFill>
              <a:schemeClr val="bg1">
                <a:alpha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BC037-1726-CEBD-7A28-97D6A0DA3D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04" t="1711" r="1904" b="1711"/>
          <a:stretch/>
        </p:blipFill>
        <p:spPr>
          <a:xfrm>
            <a:off x="856356" y="10629900"/>
            <a:ext cx="5849244" cy="5951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23B28-A19E-BF1F-D3B8-ADFFC1E583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3" t="2897" r="1653" b="1244"/>
          <a:stretch/>
        </p:blipFill>
        <p:spPr>
          <a:xfrm>
            <a:off x="7355364" y="10610252"/>
            <a:ext cx="5849244" cy="59518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882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71502-EBF8-45A7-E1C2-6CFE07DB1B46}"/>
              </a:ext>
            </a:extLst>
          </p:cNvPr>
          <p:cNvSpPr/>
          <p:nvPr/>
        </p:nvSpPr>
        <p:spPr>
          <a:xfrm>
            <a:off x="-1066800" y="-455116"/>
            <a:ext cx="20345400" cy="11313616"/>
          </a:xfrm>
          <a:prstGeom prst="rect">
            <a:avLst/>
          </a:prstGeom>
          <a:gradFill>
            <a:gsLst>
              <a:gs pos="100000">
                <a:srgbClr val="E4B825">
                  <a:alpha val="16000"/>
                </a:srgbClr>
              </a:gs>
              <a:gs pos="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669666" y="3907004"/>
            <a:ext cx="2749539" cy="2905621"/>
            <a:chOff x="0" y="0"/>
            <a:chExt cx="3666052" cy="3874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6109" cy="3874135"/>
            </a:xfrm>
            <a:custGeom>
              <a:avLst/>
              <a:gdLst/>
              <a:ahLst/>
              <a:cxnLst/>
              <a:rect l="l" t="t" r="r" b="b"/>
              <a:pathLst>
                <a:path w="3666109" h="3874135">
                  <a:moveTo>
                    <a:pt x="0" y="0"/>
                  </a:moveTo>
                  <a:lnTo>
                    <a:pt x="3666109" y="0"/>
                  </a:lnTo>
                  <a:lnTo>
                    <a:pt x="3666109" y="3874135"/>
                  </a:lnTo>
                  <a:lnTo>
                    <a:pt x="0" y="3874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C50CC-9367-5A14-CD48-65FBC0DDE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brightnessContrast bright="-19000" contrast="51000"/>
                    </a14:imgEffect>
                  </a14:imgLayer>
                </a14:imgProps>
              </a:ext>
            </a:extLst>
          </a:blip>
          <a:srcRect l="1904" t="1711" r="1904" b="1711"/>
          <a:stretch/>
        </p:blipFill>
        <p:spPr>
          <a:xfrm>
            <a:off x="856356" y="1124803"/>
            <a:ext cx="5849244" cy="59518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904FD-C55C-5406-683E-3A65EABE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-26000" contrast="55000"/>
                    </a14:imgEffect>
                  </a14:imgLayer>
                </a14:imgProps>
              </a:ext>
            </a:extLst>
          </a:blip>
          <a:srcRect l="2153" t="2897" r="1653" b="1244"/>
          <a:stretch/>
        </p:blipFill>
        <p:spPr>
          <a:xfrm>
            <a:off x="7355364" y="1105155"/>
            <a:ext cx="5849244" cy="59518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5"/>
          <p:cNvSpPr txBox="1"/>
          <p:nvPr/>
        </p:nvSpPr>
        <p:spPr>
          <a:xfrm>
            <a:off x="2149986" y="3370951"/>
            <a:ext cx="1459518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9"/>
              </a:lnSpc>
            </a:pPr>
            <a:endParaRPr lang="en-US" sz="6116" b="1" spc="-122" dirty="0">
              <a:solidFill>
                <a:srgbClr val="FFFFFF"/>
              </a:solidFill>
              <a:latin typeface="Carlito Bold"/>
              <a:ea typeface="Carlito Bold"/>
              <a:cs typeface="Carlito Bold"/>
              <a:sym typeface="Carlito Bold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F7F3B1F-15FA-D5C1-CCF6-A5E49999A879}"/>
              </a:ext>
            </a:extLst>
          </p:cNvPr>
          <p:cNvSpPr txBox="1"/>
          <p:nvPr/>
        </p:nvSpPr>
        <p:spPr>
          <a:xfrm>
            <a:off x="1371600" y="7620090"/>
            <a:ext cx="15177586" cy="118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6500" b="1" spc="-224" dirty="0">
                <a:solidFill>
                  <a:srgbClr val="FFFFFF"/>
                </a:solidFill>
                <a:latin typeface="Carlito Bold"/>
                <a:ea typeface="Calibri" panose="020F0502020204030204" pitchFamily="34" charset="0"/>
                <a:cs typeface="Carlito Bold"/>
                <a:sym typeface="Carlito Bold"/>
              </a:rPr>
              <a:t>anton.kozlov.mailbox@gmail.com</a:t>
            </a:r>
          </a:p>
        </p:txBody>
      </p:sp>
      <p:pic>
        <p:nvPicPr>
          <p:cNvPr id="20" name="Picture 19" descr="A black key with a black background&#10;&#10;AI-generated content may be incorrect.">
            <a:extLst>
              <a:ext uri="{FF2B5EF4-FFF2-40B4-BE49-F238E27FC236}">
                <a16:creationId xmlns:a16="http://schemas.microsoft.com/office/drawing/2014/main" id="{CC3B6200-1190-7DF9-336F-76A5CE0AF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-3741138" y="730165"/>
            <a:ext cx="3525548" cy="3525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236</Words>
  <Application>Microsoft Office PowerPoint</Application>
  <PresentationFormat>Custom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Intro</vt:lpstr>
      <vt:lpstr>Calibri Light</vt:lpstr>
      <vt:lpstr>Arial Black</vt:lpstr>
      <vt:lpstr>Calibri (MS) Bold</vt:lpstr>
      <vt:lpstr>Carlito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поезентации</dc:title>
  <dc:creator>Steklish</dc:creator>
  <cp:lastModifiedBy>Steklish x</cp:lastModifiedBy>
  <cp:revision>13</cp:revision>
  <dcterms:created xsi:type="dcterms:W3CDTF">2006-08-16T00:00:00Z</dcterms:created>
  <dcterms:modified xsi:type="dcterms:W3CDTF">2025-11-25T17:16:50Z</dcterms:modified>
  <dc:identifier>DAG2sSBjkcA</dc:identifier>
</cp:coreProperties>
</file>